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61" r:id="rId6"/>
    <p:sldId id="262" r:id="rId7"/>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2FA26-250A-41AD-984B-0AB989FAD0B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0A4540BF-9E84-C9BD-2BEC-9C01BB0827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ABFABB61-7ED3-2990-C76F-61AA3DACF1DE}"/>
              </a:ext>
            </a:extLst>
          </p:cNvPr>
          <p:cNvSpPr>
            <a:spLocks noGrp="1"/>
          </p:cNvSpPr>
          <p:nvPr>
            <p:ph type="dt" sz="half" idx="10"/>
          </p:nvPr>
        </p:nvSpPr>
        <p:spPr/>
        <p:txBody>
          <a:bodyPr/>
          <a:lstStyle/>
          <a:p>
            <a:fld id="{E0807B18-8FFB-B343-900D-6ACBF91ECFF3}" type="datetimeFigureOut">
              <a:rPr lang="en-DE" smtClean="0"/>
              <a:t>16.11.24</a:t>
            </a:fld>
            <a:endParaRPr lang="en-DE"/>
          </a:p>
        </p:txBody>
      </p:sp>
      <p:sp>
        <p:nvSpPr>
          <p:cNvPr id="5" name="Footer Placeholder 4">
            <a:extLst>
              <a:ext uri="{FF2B5EF4-FFF2-40B4-BE49-F238E27FC236}">
                <a16:creationId xmlns:a16="http://schemas.microsoft.com/office/drawing/2014/main" id="{F1F7ABB5-FE0D-8966-590B-21EAE27E3A8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675CF5A9-02CE-761A-B863-119C2A30E490}"/>
              </a:ext>
            </a:extLst>
          </p:cNvPr>
          <p:cNvSpPr>
            <a:spLocks noGrp="1"/>
          </p:cNvSpPr>
          <p:nvPr>
            <p:ph type="sldNum" sz="quarter" idx="12"/>
          </p:nvPr>
        </p:nvSpPr>
        <p:spPr/>
        <p:txBody>
          <a:bodyPr/>
          <a:lstStyle/>
          <a:p>
            <a:fld id="{08B3C2F1-B37A-C448-97A9-43DCFCC33472}" type="slidenum">
              <a:rPr lang="en-DE" smtClean="0"/>
              <a:t>‹#›</a:t>
            </a:fld>
            <a:endParaRPr lang="en-DE"/>
          </a:p>
        </p:txBody>
      </p:sp>
    </p:spTree>
    <p:extLst>
      <p:ext uri="{BB962C8B-B14F-4D97-AF65-F5344CB8AC3E}">
        <p14:creationId xmlns:p14="http://schemas.microsoft.com/office/powerpoint/2010/main" val="3302094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A83FE-77B7-D029-4FF8-20F9FF5F019A}"/>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9A7E7785-E1DD-1DBE-6D72-6B92A102769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220F8BED-69C0-892C-33B2-09E9D88390D5}"/>
              </a:ext>
            </a:extLst>
          </p:cNvPr>
          <p:cNvSpPr>
            <a:spLocks noGrp="1"/>
          </p:cNvSpPr>
          <p:nvPr>
            <p:ph type="dt" sz="half" idx="10"/>
          </p:nvPr>
        </p:nvSpPr>
        <p:spPr/>
        <p:txBody>
          <a:bodyPr/>
          <a:lstStyle/>
          <a:p>
            <a:fld id="{E0807B18-8FFB-B343-900D-6ACBF91ECFF3}" type="datetimeFigureOut">
              <a:rPr lang="en-DE" smtClean="0"/>
              <a:t>16.11.24</a:t>
            </a:fld>
            <a:endParaRPr lang="en-DE"/>
          </a:p>
        </p:txBody>
      </p:sp>
      <p:sp>
        <p:nvSpPr>
          <p:cNvPr id="5" name="Footer Placeholder 4">
            <a:extLst>
              <a:ext uri="{FF2B5EF4-FFF2-40B4-BE49-F238E27FC236}">
                <a16:creationId xmlns:a16="http://schemas.microsoft.com/office/drawing/2014/main" id="{124019CE-8654-BCDB-E2B1-A72E7ED94E35}"/>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4A8632F-629F-F8CF-766D-4D1BAB54A875}"/>
              </a:ext>
            </a:extLst>
          </p:cNvPr>
          <p:cNvSpPr>
            <a:spLocks noGrp="1"/>
          </p:cNvSpPr>
          <p:nvPr>
            <p:ph type="sldNum" sz="quarter" idx="12"/>
          </p:nvPr>
        </p:nvSpPr>
        <p:spPr/>
        <p:txBody>
          <a:bodyPr/>
          <a:lstStyle/>
          <a:p>
            <a:fld id="{08B3C2F1-B37A-C448-97A9-43DCFCC33472}" type="slidenum">
              <a:rPr lang="en-DE" smtClean="0"/>
              <a:t>‹#›</a:t>
            </a:fld>
            <a:endParaRPr lang="en-DE"/>
          </a:p>
        </p:txBody>
      </p:sp>
    </p:spTree>
    <p:extLst>
      <p:ext uri="{BB962C8B-B14F-4D97-AF65-F5344CB8AC3E}">
        <p14:creationId xmlns:p14="http://schemas.microsoft.com/office/powerpoint/2010/main" val="2461667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82417B-5E99-0829-EE48-EDE97756CA8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435577B8-3D98-CEA9-DAE8-DE615A1F9FF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594AE70-A752-6B4D-BF4F-D987BF4573AC}"/>
              </a:ext>
            </a:extLst>
          </p:cNvPr>
          <p:cNvSpPr>
            <a:spLocks noGrp="1"/>
          </p:cNvSpPr>
          <p:nvPr>
            <p:ph type="dt" sz="half" idx="10"/>
          </p:nvPr>
        </p:nvSpPr>
        <p:spPr/>
        <p:txBody>
          <a:bodyPr/>
          <a:lstStyle/>
          <a:p>
            <a:fld id="{E0807B18-8FFB-B343-900D-6ACBF91ECFF3}" type="datetimeFigureOut">
              <a:rPr lang="en-DE" smtClean="0"/>
              <a:t>16.11.24</a:t>
            </a:fld>
            <a:endParaRPr lang="en-DE"/>
          </a:p>
        </p:txBody>
      </p:sp>
      <p:sp>
        <p:nvSpPr>
          <p:cNvPr id="5" name="Footer Placeholder 4">
            <a:extLst>
              <a:ext uri="{FF2B5EF4-FFF2-40B4-BE49-F238E27FC236}">
                <a16:creationId xmlns:a16="http://schemas.microsoft.com/office/drawing/2014/main" id="{C9582EB7-F996-D512-C9D4-72223DCA800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A971D446-3EF7-CC78-D97A-FF497B934291}"/>
              </a:ext>
            </a:extLst>
          </p:cNvPr>
          <p:cNvSpPr>
            <a:spLocks noGrp="1"/>
          </p:cNvSpPr>
          <p:nvPr>
            <p:ph type="sldNum" sz="quarter" idx="12"/>
          </p:nvPr>
        </p:nvSpPr>
        <p:spPr/>
        <p:txBody>
          <a:bodyPr/>
          <a:lstStyle/>
          <a:p>
            <a:fld id="{08B3C2F1-B37A-C448-97A9-43DCFCC33472}" type="slidenum">
              <a:rPr lang="en-DE" smtClean="0"/>
              <a:t>‹#›</a:t>
            </a:fld>
            <a:endParaRPr lang="en-DE"/>
          </a:p>
        </p:txBody>
      </p:sp>
    </p:spTree>
    <p:extLst>
      <p:ext uri="{BB962C8B-B14F-4D97-AF65-F5344CB8AC3E}">
        <p14:creationId xmlns:p14="http://schemas.microsoft.com/office/powerpoint/2010/main" val="1067077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C2833-14FD-E173-5059-409765F0F846}"/>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EE9E62AF-D2C7-BFEF-248B-36B92743742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185495B3-50BB-D6FA-A994-42C8D2262564}"/>
              </a:ext>
            </a:extLst>
          </p:cNvPr>
          <p:cNvSpPr>
            <a:spLocks noGrp="1"/>
          </p:cNvSpPr>
          <p:nvPr>
            <p:ph type="dt" sz="half" idx="10"/>
          </p:nvPr>
        </p:nvSpPr>
        <p:spPr/>
        <p:txBody>
          <a:bodyPr/>
          <a:lstStyle/>
          <a:p>
            <a:fld id="{E0807B18-8FFB-B343-900D-6ACBF91ECFF3}" type="datetimeFigureOut">
              <a:rPr lang="en-DE" smtClean="0"/>
              <a:t>16.11.24</a:t>
            </a:fld>
            <a:endParaRPr lang="en-DE"/>
          </a:p>
        </p:txBody>
      </p:sp>
      <p:sp>
        <p:nvSpPr>
          <p:cNvPr id="5" name="Footer Placeholder 4">
            <a:extLst>
              <a:ext uri="{FF2B5EF4-FFF2-40B4-BE49-F238E27FC236}">
                <a16:creationId xmlns:a16="http://schemas.microsoft.com/office/drawing/2014/main" id="{A30B6973-920D-85A8-BEFB-B6AAB792E4D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64955901-8A66-3E6B-A7E2-A07E5C550028}"/>
              </a:ext>
            </a:extLst>
          </p:cNvPr>
          <p:cNvSpPr>
            <a:spLocks noGrp="1"/>
          </p:cNvSpPr>
          <p:nvPr>
            <p:ph type="sldNum" sz="quarter" idx="12"/>
          </p:nvPr>
        </p:nvSpPr>
        <p:spPr/>
        <p:txBody>
          <a:bodyPr/>
          <a:lstStyle/>
          <a:p>
            <a:fld id="{08B3C2F1-B37A-C448-97A9-43DCFCC33472}" type="slidenum">
              <a:rPr lang="en-DE" smtClean="0"/>
              <a:t>‹#›</a:t>
            </a:fld>
            <a:endParaRPr lang="en-DE"/>
          </a:p>
        </p:txBody>
      </p:sp>
    </p:spTree>
    <p:extLst>
      <p:ext uri="{BB962C8B-B14F-4D97-AF65-F5344CB8AC3E}">
        <p14:creationId xmlns:p14="http://schemas.microsoft.com/office/powerpoint/2010/main" val="17533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1B7D4-E81C-C994-A9D7-60A0106BA66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1FB3659D-FCD5-C4E5-048B-C8ED05A5E7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8F01DF4-D9A2-E892-DA18-94A8A89E8E89}"/>
              </a:ext>
            </a:extLst>
          </p:cNvPr>
          <p:cNvSpPr>
            <a:spLocks noGrp="1"/>
          </p:cNvSpPr>
          <p:nvPr>
            <p:ph type="dt" sz="half" idx="10"/>
          </p:nvPr>
        </p:nvSpPr>
        <p:spPr/>
        <p:txBody>
          <a:bodyPr/>
          <a:lstStyle/>
          <a:p>
            <a:fld id="{E0807B18-8FFB-B343-900D-6ACBF91ECFF3}" type="datetimeFigureOut">
              <a:rPr lang="en-DE" smtClean="0"/>
              <a:t>16.11.24</a:t>
            </a:fld>
            <a:endParaRPr lang="en-DE"/>
          </a:p>
        </p:txBody>
      </p:sp>
      <p:sp>
        <p:nvSpPr>
          <p:cNvPr id="5" name="Footer Placeholder 4">
            <a:extLst>
              <a:ext uri="{FF2B5EF4-FFF2-40B4-BE49-F238E27FC236}">
                <a16:creationId xmlns:a16="http://schemas.microsoft.com/office/drawing/2014/main" id="{D25A42AA-6E4F-3CC6-6918-18A9253F78C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7761B29-1F15-3066-4C03-1CFC675C4A43}"/>
              </a:ext>
            </a:extLst>
          </p:cNvPr>
          <p:cNvSpPr>
            <a:spLocks noGrp="1"/>
          </p:cNvSpPr>
          <p:nvPr>
            <p:ph type="sldNum" sz="quarter" idx="12"/>
          </p:nvPr>
        </p:nvSpPr>
        <p:spPr/>
        <p:txBody>
          <a:bodyPr/>
          <a:lstStyle/>
          <a:p>
            <a:fld id="{08B3C2F1-B37A-C448-97A9-43DCFCC33472}" type="slidenum">
              <a:rPr lang="en-DE" smtClean="0"/>
              <a:t>‹#›</a:t>
            </a:fld>
            <a:endParaRPr lang="en-DE"/>
          </a:p>
        </p:txBody>
      </p:sp>
    </p:spTree>
    <p:extLst>
      <p:ext uri="{BB962C8B-B14F-4D97-AF65-F5344CB8AC3E}">
        <p14:creationId xmlns:p14="http://schemas.microsoft.com/office/powerpoint/2010/main" val="2857639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B7BB3-833A-F3FC-DDF1-EEED7C914854}"/>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298FFCA0-B706-E4AF-F83F-A94DC775D5C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056FD8F2-CFF2-0BFC-7EB7-5033456F0CF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8CA289BE-037E-686F-B93E-ECAAB4603520}"/>
              </a:ext>
            </a:extLst>
          </p:cNvPr>
          <p:cNvSpPr>
            <a:spLocks noGrp="1"/>
          </p:cNvSpPr>
          <p:nvPr>
            <p:ph type="dt" sz="half" idx="10"/>
          </p:nvPr>
        </p:nvSpPr>
        <p:spPr/>
        <p:txBody>
          <a:bodyPr/>
          <a:lstStyle/>
          <a:p>
            <a:fld id="{E0807B18-8FFB-B343-900D-6ACBF91ECFF3}" type="datetimeFigureOut">
              <a:rPr lang="en-DE" smtClean="0"/>
              <a:t>16.11.24</a:t>
            </a:fld>
            <a:endParaRPr lang="en-DE"/>
          </a:p>
        </p:txBody>
      </p:sp>
      <p:sp>
        <p:nvSpPr>
          <p:cNvPr id="6" name="Footer Placeholder 5">
            <a:extLst>
              <a:ext uri="{FF2B5EF4-FFF2-40B4-BE49-F238E27FC236}">
                <a16:creationId xmlns:a16="http://schemas.microsoft.com/office/drawing/2014/main" id="{2848C14A-B224-3FD5-E9C1-8A8CD55E8BD7}"/>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1550536-FF55-B97C-1FC3-B83F5F23C94F}"/>
              </a:ext>
            </a:extLst>
          </p:cNvPr>
          <p:cNvSpPr>
            <a:spLocks noGrp="1"/>
          </p:cNvSpPr>
          <p:nvPr>
            <p:ph type="sldNum" sz="quarter" idx="12"/>
          </p:nvPr>
        </p:nvSpPr>
        <p:spPr/>
        <p:txBody>
          <a:bodyPr/>
          <a:lstStyle/>
          <a:p>
            <a:fld id="{08B3C2F1-B37A-C448-97A9-43DCFCC33472}" type="slidenum">
              <a:rPr lang="en-DE" smtClean="0"/>
              <a:t>‹#›</a:t>
            </a:fld>
            <a:endParaRPr lang="en-DE"/>
          </a:p>
        </p:txBody>
      </p:sp>
    </p:spTree>
    <p:extLst>
      <p:ext uri="{BB962C8B-B14F-4D97-AF65-F5344CB8AC3E}">
        <p14:creationId xmlns:p14="http://schemas.microsoft.com/office/powerpoint/2010/main" val="419625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15564-7A61-7628-8FF9-9A3ED6A72732}"/>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5B5D0144-EB86-1CC2-E6D9-9E158E20BA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777ACA3-8CD1-0C79-5F26-848981B3DFF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0A120CB2-B88B-37FA-FDCB-84A04053E0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0EAE668-CF90-593B-5491-227AD053ADC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3CCFFB15-9DD4-F71D-A511-DFEFB0BB7722}"/>
              </a:ext>
            </a:extLst>
          </p:cNvPr>
          <p:cNvSpPr>
            <a:spLocks noGrp="1"/>
          </p:cNvSpPr>
          <p:nvPr>
            <p:ph type="dt" sz="half" idx="10"/>
          </p:nvPr>
        </p:nvSpPr>
        <p:spPr/>
        <p:txBody>
          <a:bodyPr/>
          <a:lstStyle/>
          <a:p>
            <a:fld id="{E0807B18-8FFB-B343-900D-6ACBF91ECFF3}" type="datetimeFigureOut">
              <a:rPr lang="en-DE" smtClean="0"/>
              <a:t>16.11.24</a:t>
            </a:fld>
            <a:endParaRPr lang="en-DE"/>
          </a:p>
        </p:txBody>
      </p:sp>
      <p:sp>
        <p:nvSpPr>
          <p:cNvPr id="8" name="Footer Placeholder 7">
            <a:extLst>
              <a:ext uri="{FF2B5EF4-FFF2-40B4-BE49-F238E27FC236}">
                <a16:creationId xmlns:a16="http://schemas.microsoft.com/office/drawing/2014/main" id="{E99757E0-C90F-ECF3-74D2-F5CCDDDBA6D4}"/>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64D884D3-1583-D1D8-316D-6B00903535B4}"/>
              </a:ext>
            </a:extLst>
          </p:cNvPr>
          <p:cNvSpPr>
            <a:spLocks noGrp="1"/>
          </p:cNvSpPr>
          <p:nvPr>
            <p:ph type="sldNum" sz="quarter" idx="12"/>
          </p:nvPr>
        </p:nvSpPr>
        <p:spPr/>
        <p:txBody>
          <a:bodyPr/>
          <a:lstStyle/>
          <a:p>
            <a:fld id="{08B3C2F1-B37A-C448-97A9-43DCFCC33472}" type="slidenum">
              <a:rPr lang="en-DE" smtClean="0"/>
              <a:t>‹#›</a:t>
            </a:fld>
            <a:endParaRPr lang="en-DE"/>
          </a:p>
        </p:txBody>
      </p:sp>
    </p:spTree>
    <p:extLst>
      <p:ext uri="{BB962C8B-B14F-4D97-AF65-F5344CB8AC3E}">
        <p14:creationId xmlns:p14="http://schemas.microsoft.com/office/powerpoint/2010/main" val="20200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BEBD-A214-26E6-0CE4-DCB923D1B0C8}"/>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AF5D1B44-1FE7-3031-539C-7F6A5C24DD28}"/>
              </a:ext>
            </a:extLst>
          </p:cNvPr>
          <p:cNvSpPr>
            <a:spLocks noGrp="1"/>
          </p:cNvSpPr>
          <p:nvPr>
            <p:ph type="dt" sz="half" idx="10"/>
          </p:nvPr>
        </p:nvSpPr>
        <p:spPr/>
        <p:txBody>
          <a:bodyPr/>
          <a:lstStyle/>
          <a:p>
            <a:fld id="{E0807B18-8FFB-B343-900D-6ACBF91ECFF3}" type="datetimeFigureOut">
              <a:rPr lang="en-DE" smtClean="0"/>
              <a:t>16.11.24</a:t>
            </a:fld>
            <a:endParaRPr lang="en-DE"/>
          </a:p>
        </p:txBody>
      </p:sp>
      <p:sp>
        <p:nvSpPr>
          <p:cNvPr id="4" name="Footer Placeholder 3">
            <a:extLst>
              <a:ext uri="{FF2B5EF4-FFF2-40B4-BE49-F238E27FC236}">
                <a16:creationId xmlns:a16="http://schemas.microsoft.com/office/drawing/2014/main" id="{140CA54F-67E4-F14A-A392-996820D6D63B}"/>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DCC118EB-31AF-D26D-B3FA-D9A22653B620}"/>
              </a:ext>
            </a:extLst>
          </p:cNvPr>
          <p:cNvSpPr>
            <a:spLocks noGrp="1"/>
          </p:cNvSpPr>
          <p:nvPr>
            <p:ph type="sldNum" sz="quarter" idx="12"/>
          </p:nvPr>
        </p:nvSpPr>
        <p:spPr/>
        <p:txBody>
          <a:bodyPr/>
          <a:lstStyle/>
          <a:p>
            <a:fld id="{08B3C2F1-B37A-C448-97A9-43DCFCC33472}" type="slidenum">
              <a:rPr lang="en-DE" smtClean="0"/>
              <a:t>‹#›</a:t>
            </a:fld>
            <a:endParaRPr lang="en-DE"/>
          </a:p>
        </p:txBody>
      </p:sp>
    </p:spTree>
    <p:extLst>
      <p:ext uri="{BB962C8B-B14F-4D97-AF65-F5344CB8AC3E}">
        <p14:creationId xmlns:p14="http://schemas.microsoft.com/office/powerpoint/2010/main" val="4005587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672646-1959-F4A6-B42A-40FBA9814A85}"/>
              </a:ext>
            </a:extLst>
          </p:cNvPr>
          <p:cNvSpPr>
            <a:spLocks noGrp="1"/>
          </p:cNvSpPr>
          <p:nvPr>
            <p:ph type="dt" sz="half" idx="10"/>
          </p:nvPr>
        </p:nvSpPr>
        <p:spPr/>
        <p:txBody>
          <a:bodyPr/>
          <a:lstStyle/>
          <a:p>
            <a:fld id="{E0807B18-8FFB-B343-900D-6ACBF91ECFF3}" type="datetimeFigureOut">
              <a:rPr lang="en-DE" smtClean="0"/>
              <a:t>16.11.24</a:t>
            </a:fld>
            <a:endParaRPr lang="en-DE"/>
          </a:p>
        </p:txBody>
      </p:sp>
      <p:sp>
        <p:nvSpPr>
          <p:cNvPr id="3" name="Footer Placeholder 2">
            <a:extLst>
              <a:ext uri="{FF2B5EF4-FFF2-40B4-BE49-F238E27FC236}">
                <a16:creationId xmlns:a16="http://schemas.microsoft.com/office/drawing/2014/main" id="{06087E8F-3A50-C741-C424-53D2FA59EEA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EBF31FE3-D29C-0C39-8F8D-CA902B8A1DC6}"/>
              </a:ext>
            </a:extLst>
          </p:cNvPr>
          <p:cNvSpPr>
            <a:spLocks noGrp="1"/>
          </p:cNvSpPr>
          <p:nvPr>
            <p:ph type="sldNum" sz="quarter" idx="12"/>
          </p:nvPr>
        </p:nvSpPr>
        <p:spPr/>
        <p:txBody>
          <a:bodyPr/>
          <a:lstStyle/>
          <a:p>
            <a:fld id="{08B3C2F1-B37A-C448-97A9-43DCFCC33472}" type="slidenum">
              <a:rPr lang="en-DE" smtClean="0"/>
              <a:t>‹#›</a:t>
            </a:fld>
            <a:endParaRPr lang="en-DE"/>
          </a:p>
        </p:txBody>
      </p:sp>
    </p:spTree>
    <p:extLst>
      <p:ext uri="{BB962C8B-B14F-4D97-AF65-F5344CB8AC3E}">
        <p14:creationId xmlns:p14="http://schemas.microsoft.com/office/powerpoint/2010/main" val="840575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EEFB3-D807-AB02-8F9C-3CB8586C5BF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4730CCA1-B945-D46F-C1F6-7389CAB6C5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8375372D-77BA-37F8-1315-627D5544C0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93AACC2-97B8-2B81-00ED-7C8BB79B3A4A}"/>
              </a:ext>
            </a:extLst>
          </p:cNvPr>
          <p:cNvSpPr>
            <a:spLocks noGrp="1"/>
          </p:cNvSpPr>
          <p:nvPr>
            <p:ph type="dt" sz="half" idx="10"/>
          </p:nvPr>
        </p:nvSpPr>
        <p:spPr/>
        <p:txBody>
          <a:bodyPr/>
          <a:lstStyle/>
          <a:p>
            <a:fld id="{E0807B18-8FFB-B343-900D-6ACBF91ECFF3}" type="datetimeFigureOut">
              <a:rPr lang="en-DE" smtClean="0"/>
              <a:t>16.11.24</a:t>
            </a:fld>
            <a:endParaRPr lang="en-DE"/>
          </a:p>
        </p:txBody>
      </p:sp>
      <p:sp>
        <p:nvSpPr>
          <p:cNvPr id="6" name="Footer Placeholder 5">
            <a:extLst>
              <a:ext uri="{FF2B5EF4-FFF2-40B4-BE49-F238E27FC236}">
                <a16:creationId xmlns:a16="http://schemas.microsoft.com/office/drawing/2014/main" id="{9B66E789-E008-78D9-3080-EB2E9C0A28D1}"/>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E33439B-6849-E766-84F9-9B1AB8A89FA4}"/>
              </a:ext>
            </a:extLst>
          </p:cNvPr>
          <p:cNvSpPr>
            <a:spLocks noGrp="1"/>
          </p:cNvSpPr>
          <p:nvPr>
            <p:ph type="sldNum" sz="quarter" idx="12"/>
          </p:nvPr>
        </p:nvSpPr>
        <p:spPr/>
        <p:txBody>
          <a:bodyPr/>
          <a:lstStyle/>
          <a:p>
            <a:fld id="{08B3C2F1-B37A-C448-97A9-43DCFCC33472}" type="slidenum">
              <a:rPr lang="en-DE" smtClean="0"/>
              <a:t>‹#›</a:t>
            </a:fld>
            <a:endParaRPr lang="en-DE"/>
          </a:p>
        </p:txBody>
      </p:sp>
    </p:spTree>
    <p:extLst>
      <p:ext uri="{BB962C8B-B14F-4D97-AF65-F5344CB8AC3E}">
        <p14:creationId xmlns:p14="http://schemas.microsoft.com/office/powerpoint/2010/main" val="2436322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3A44B-432F-AA13-3F3E-CE59325E6BE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67F0209F-86E8-4DB9-A362-762AE8847B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19A695C3-F2D6-F8CE-5953-1EBF8CBB67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7090131-F3C6-AA5A-D510-880AE6470E3A}"/>
              </a:ext>
            </a:extLst>
          </p:cNvPr>
          <p:cNvSpPr>
            <a:spLocks noGrp="1"/>
          </p:cNvSpPr>
          <p:nvPr>
            <p:ph type="dt" sz="half" idx="10"/>
          </p:nvPr>
        </p:nvSpPr>
        <p:spPr/>
        <p:txBody>
          <a:bodyPr/>
          <a:lstStyle/>
          <a:p>
            <a:fld id="{E0807B18-8FFB-B343-900D-6ACBF91ECFF3}" type="datetimeFigureOut">
              <a:rPr lang="en-DE" smtClean="0"/>
              <a:t>16.11.24</a:t>
            </a:fld>
            <a:endParaRPr lang="en-DE"/>
          </a:p>
        </p:txBody>
      </p:sp>
      <p:sp>
        <p:nvSpPr>
          <p:cNvPr id="6" name="Footer Placeholder 5">
            <a:extLst>
              <a:ext uri="{FF2B5EF4-FFF2-40B4-BE49-F238E27FC236}">
                <a16:creationId xmlns:a16="http://schemas.microsoft.com/office/drawing/2014/main" id="{0D9B08BC-302D-AF4B-A75A-8EED8225FEF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52880D66-3AAA-956A-434F-A454AC9D087A}"/>
              </a:ext>
            </a:extLst>
          </p:cNvPr>
          <p:cNvSpPr>
            <a:spLocks noGrp="1"/>
          </p:cNvSpPr>
          <p:nvPr>
            <p:ph type="sldNum" sz="quarter" idx="12"/>
          </p:nvPr>
        </p:nvSpPr>
        <p:spPr/>
        <p:txBody>
          <a:bodyPr/>
          <a:lstStyle/>
          <a:p>
            <a:fld id="{08B3C2F1-B37A-C448-97A9-43DCFCC33472}" type="slidenum">
              <a:rPr lang="en-DE" smtClean="0"/>
              <a:t>‹#›</a:t>
            </a:fld>
            <a:endParaRPr lang="en-DE"/>
          </a:p>
        </p:txBody>
      </p:sp>
    </p:spTree>
    <p:extLst>
      <p:ext uri="{BB962C8B-B14F-4D97-AF65-F5344CB8AC3E}">
        <p14:creationId xmlns:p14="http://schemas.microsoft.com/office/powerpoint/2010/main" val="1197064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98D7CE-5196-7A99-FDDA-704FA22E7E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A1B056F8-D384-41E2-59A5-BF24026EEF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36A4FE1F-4548-4DE8-0790-7A014C3E74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807B18-8FFB-B343-900D-6ACBF91ECFF3}" type="datetimeFigureOut">
              <a:rPr lang="en-DE" smtClean="0"/>
              <a:t>16.11.24</a:t>
            </a:fld>
            <a:endParaRPr lang="en-DE"/>
          </a:p>
        </p:txBody>
      </p:sp>
      <p:sp>
        <p:nvSpPr>
          <p:cNvPr id="5" name="Footer Placeholder 4">
            <a:extLst>
              <a:ext uri="{FF2B5EF4-FFF2-40B4-BE49-F238E27FC236}">
                <a16:creationId xmlns:a16="http://schemas.microsoft.com/office/drawing/2014/main" id="{CA74ED27-18F4-7AF1-84BD-E74CFE105C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29DA89CA-62F0-103E-9D12-F0FA2CBF1F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B3C2F1-B37A-C448-97A9-43DCFCC33472}" type="slidenum">
              <a:rPr lang="en-DE" smtClean="0"/>
              <a:t>‹#›</a:t>
            </a:fld>
            <a:endParaRPr lang="en-DE"/>
          </a:p>
        </p:txBody>
      </p:sp>
    </p:spTree>
    <p:extLst>
      <p:ext uri="{BB962C8B-B14F-4D97-AF65-F5344CB8AC3E}">
        <p14:creationId xmlns:p14="http://schemas.microsoft.com/office/powerpoint/2010/main" val="2903174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91FE9-447B-434C-99AB-4F9EAD028994}"/>
              </a:ext>
            </a:extLst>
          </p:cNvPr>
          <p:cNvSpPr>
            <a:spLocks noGrp="1"/>
          </p:cNvSpPr>
          <p:nvPr>
            <p:ph type="ctrTitle"/>
          </p:nvPr>
        </p:nvSpPr>
        <p:spPr/>
        <p:txBody>
          <a:bodyPr/>
          <a:lstStyle/>
          <a:p>
            <a:r>
              <a:rPr lang="en-DE" dirty="0"/>
              <a:t>TATR (table-transformer)</a:t>
            </a:r>
          </a:p>
        </p:txBody>
      </p:sp>
      <p:sp>
        <p:nvSpPr>
          <p:cNvPr id="3" name="Subtitle 2">
            <a:extLst>
              <a:ext uri="{FF2B5EF4-FFF2-40B4-BE49-F238E27FC236}">
                <a16:creationId xmlns:a16="http://schemas.microsoft.com/office/drawing/2014/main" id="{995ECB4F-9514-876C-C466-ABA5C824288E}"/>
              </a:ext>
            </a:extLst>
          </p:cNvPr>
          <p:cNvSpPr>
            <a:spLocks noGrp="1"/>
          </p:cNvSpPr>
          <p:nvPr>
            <p:ph type="subTitle" idx="1"/>
          </p:nvPr>
        </p:nvSpPr>
        <p:spPr/>
        <p:txBody>
          <a:bodyPr>
            <a:normAutofit/>
          </a:bodyPr>
          <a:lstStyle/>
          <a:p>
            <a:r>
              <a:rPr lang="en-GB" sz="1600" dirty="0"/>
              <a:t>https://</a:t>
            </a:r>
            <a:r>
              <a:rPr lang="en-GB" sz="1600" dirty="0" err="1"/>
              <a:t>github.com</a:t>
            </a:r>
            <a:r>
              <a:rPr lang="en-GB" sz="1600" dirty="0"/>
              <a:t>/</a:t>
            </a:r>
            <a:r>
              <a:rPr lang="en-GB" sz="1600" dirty="0" err="1"/>
              <a:t>microsoft</a:t>
            </a:r>
            <a:r>
              <a:rPr lang="en-GB" sz="1600" dirty="0"/>
              <a:t>/table-transformer</a:t>
            </a:r>
            <a:endParaRPr lang="en-DE" sz="1600" dirty="0"/>
          </a:p>
        </p:txBody>
      </p:sp>
    </p:spTree>
    <p:extLst>
      <p:ext uri="{BB962C8B-B14F-4D97-AF65-F5344CB8AC3E}">
        <p14:creationId xmlns:p14="http://schemas.microsoft.com/office/powerpoint/2010/main" val="3351638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86A65-6CFF-5368-172A-2B8CC93EE1D7}"/>
              </a:ext>
            </a:extLst>
          </p:cNvPr>
          <p:cNvSpPr>
            <a:spLocks noGrp="1"/>
          </p:cNvSpPr>
          <p:nvPr>
            <p:ph type="title"/>
          </p:nvPr>
        </p:nvSpPr>
        <p:spPr/>
        <p:txBody>
          <a:bodyPr/>
          <a:lstStyle/>
          <a:p>
            <a:r>
              <a:rPr lang="en-DE" dirty="0"/>
              <a:t>Table Detection with </a:t>
            </a:r>
            <a:r>
              <a:rPr lang="en-GB" b="0" i="0" dirty="0">
                <a:solidFill>
                  <a:srgbClr val="1F2328"/>
                </a:solidFill>
                <a:effectLst/>
                <a:latin typeface="-apple-system"/>
              </a:rPr>
              <a:t>PubTables-1M Model</a:t>
            </a:r>
            <a:endParaRPr lang="en-DE" dirty="0"/>
          </a:p>
        </p:txBody>
      </p:sp>
      <p:pic>
        <p:nvPicPr>
          <p:cNvPr id="5" name="Content Placeholder 4">
            <a:extLst>
              <a:ext uri="{FF2B5EF4-FFF2-40B4-BE49-F238E27FC236}">
                <a16:creationId xmlns:a16="http://schemas.microsoft.com/office/drawing/2014/main" id="{D94774CE-4FE3-6FD5-BE3F-B1C868041F0C}"/>
              </a:ext>
            </a:extLst>
          </p:cNvPr>
          <p:cNvPicPr>
            <a:picLocks noGrp="1" noChangeAspect="1"/>
          </p:cNvPicPr>
          <p:nvPr>
            <p:ph idx="1"/>
          </p:nvPr>
        </p:nvPicPr>
        <p:blipFill>
          <a:blip r:embed="rId2"/>
          <a:stretch>
            <a:fillRect/>
          </a:stretch>
        </p:blipFill>
        <p:spPr>
          <a:xfrm>
            <a:off x="300151" y="1719482"/>
            <a:ext cx="2418770" cy="3419036"/>
          </a:xfrm>
        </p:spPr>
      </p:pic>
      <p:pic>
        <p:nvPicPr>
          <p:cNvPr id="7" name="Picture 6">
            <a:extLst>
              <a:ext uri="{FF2B5EF4-FFF2-40B4-BE49-F238E27FC236}">
                <a16:creationId xmlns:a16="http://schemas.microsoft.com/office/drawing/2014/main" id="{F97A5666-E619-D528-5112-7A948E7D2556}"/>
              </a:ext>
            </a:extLst>
          </p:cNvPr>
          <p:cNvPicPr>
            <a:picLocks noChangeAspect="1"/>
          </p:cNvPicPr>
          <p:nvPr/>
        </p:nvPicPr>
        <p:blipFill>
          <a:blip r:embed="rId3"/>
          <a:stretch>
            <a:fillRect/>
          </a:stretch>
        </p:blipFill>
        <p:spPr>
          <a:xfrm>
            <a:off x="4600937" y="1669558"/>
            <a:ext cx="2521136" cy="3707188"/>
          </a:xfrm>
          <a:prstGeom prst="rect">
            <a:avLst/>
          </a:prstGeom>
        </p:spPr>
      </p:pic>
      <p:pic>
        <p:nvPicPr>
          <p:cNvPr id="9" name="Picture 8">
            <a:extLst>
              <a:ext uri="{FF2B5EF4-FFF2-40B4-BE49-F238E27FC236}">
                <a16:creationId xmlns:a16="http://schemas.microsoft.com/office/drawing/2014/main" id="{ED552BF4-4B3A-98F5-389F-863CF1A76B4D}"/>
              </a:ext>
            </a:extLst>
          </p:cNvPr>
          <p:cNvPicPr>
            <a:picLocks noChangeAspect="1"/>
          </p:cNvPicPr>
          <p:nvPr/>
        </p:nvPicPr>
        <p:blipFill>
          <a:blip r:embed="rId4"/>
          <a:stretch>
            <a:fillRect/>
          </a:stretch>
        </p:blipFill>
        <p:spPr>
          <a:xfrm>
            <a:off x="9004089" y="1690688"/>
            <a:ext cx="2349711" cy="3445504"/>
          </a:xfrm>
          <a:prstGeom prst="rect">
            <a:avLst/>
          </a:prstGeom>
        </p:spPr>
      </p:pic>
      <p:cxnSp>
        <p:nvCxnSpPr>
          <p:cNvPr id="11" name="Straight Arrow Connector 10">
            <a:extLst>
              <a:ext uri="{FF2B5EF4-FFF2-40B4-BE49-F238E27FC236}">
                <a16:creationId xmlns:a16="http://schemas.microsoft.com/office/drawing/2014/main" id="{845EAEBE-413E-677A-881C-5255A7A70875}"/>
              </a:ext>
            </a:extLst>
          </p:cNvPr>
          <p:cNvCxnSpPr/>
          <p:nvPr/>
        </p:nvCxnSpPr>
        <p:spPr>
          <a:xfrm>
            <a:off x="3005959" y="3523152"/>
            <a:ext cx="1313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6DB1079-CA43-B5C6-4632-D71DD60653C2}"/>
              </a:ext>
            </a:extLst>
          </p:cNvPr>
          <p:cNvCxnSpPr/>
          <p:nvPr/>
        </p:nvCxnSpPr>
        <p:spPr>
          <a:xfrm>
            <a:off x="7383518" y="3467532"/>
            <a:ext cx="1313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DF35CD4-5C4A-ED5B-105F-D7DEAD2E0AC2}"/>
              </a:ext>
            </a:extLst>
          </p:cNvPr>
          <p:cNvSpPr txBox="1"/>
          <p:nvPr/>
        </p:nvSpPr>
        <p:spPr>
          <a:xfrm>
            <a:off x="4933718" y="5495440"/>
            <a:ext cx="1855573" cy="276999"/>
          </a:xfrm>
          <a:prstGeom prst="rect">
            <a:avLst/>
          </a:prstGeom>
          <a:noFill/>
        </p:spPr>
        <p:txBody>
          <a:bodyPr wrap="none" rtlCol="0">
            <a:spAutoFit/>
          </a:bodyPr>
          <a:lstStyle/>
          <a:p>
            <a:r>
              <a:rPr lang="en-DE" sz="1200" dirty="0"/>
              <a:t>Detect and crop out tables</a:t>
            </a:r>
          </a:p>
        </p:txBody>
      </p:sp>
    </p:spTree>
    <p:extLst>
      <p:ext uri="{BB962C8B-B14F-4D97-AF65-F5344CB8AC3E}">
        <p14:creationId xmlns:p14="http://schemas.microsoft.com/office/powerpoint/2010/main" val="1611988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910A-29D1-DA69-E76D-6065A726C636}"/>
              </a:ext>
            </a:extLst>
          </p:cNvPr>
          <p:cNvSpPr>
            <a:spLocks noGrp="1"/>
          </p:cNvSpPr>
          <p:nvPr>
            <p:ph type="title"/>
          </p:nvPr>
        </p:nvSpPr>
        <p:spPr/>
        <p:txBody>
          <a:bodyPr>
            <a:normAutofit/>
          </a:bodyPr>
          <a:lstStyle/>
          <a:p>
            <a:r>
              <a:rPr lang="en-DE" sz="3200" dirty="0"/>
              <a:t>Comparison: Crop out table vs full page</a:t>
            </a:r>
          </a:p>
        </p:txBody>
      </p:sp>
      <p:pic>
        <p:nvPicPr>
          <p:cNvPr id="5" name="Content Placeholder 4">
            <a:extLst>
              <a:ext uri="{FF2B5EF4-FFF2-40B4-BE49-F238E27FC236}">
                <a16:creationId xmlns:a16="http://schemas.microsoft.com/office/drawing/2014/main" id="{02BE9802-0C23-84EE-0D5E-318CE9F3F1F6}"/>
              </a:ext>
            </a:extLst>
          </p:cNvPr>
          <p:cNvPicPr>
            <a:picLocks noGrp="1" noChangeAspect="1"/>
          </p:cNvPicPr>
          <p:nvPr>
            <p:ph idx="1"/>
          </p:nvPr>
        </p:nvPicPr>
        <p:blipFill>
          <a:blip r:embed="rId2"/>
          <a:stretch>
            <a:fillRect/>
          </a:stretch>
        </p:blipFill>
        <p:spPr>
          <a:xfrm>
            <a:off x="8487709" y="1696349"/>
            <a:ext cx="2789890" cy="3943631"/>
          </a:xfrm>
        </p:spPr>
      </p:pic>
      <p:pic>
        <p:nvPicPr>
          <p:cNvPr id="7" name="Picture 6">
            <a:extLst>
              <a:ext uri="{FF2B5EF4-FFF2-40B4-BE49-F238E27FC236}">
                <a16:creationId xmlns:a16="http://schemas.microsoft.com/office/drawing/2014/main" id="{863D3BB9-F6B6-0ECC-BABE-C86BDBF65924}"/>
              </a:ext>
            </a:extLst>
          </p:cNvPr>
          <p:cNvPicPr>
            <a:picLocks noChangeAspect="1"/>
          </p:cNvPicPr>
          <p:nvPr/>
        </p:nvPicPr>
        <p:blipFill>
          <a:blip r:embed="rId3"/>
          <a:stretch>
            <a:fillRect/>
          </a:stretch>
        </p:blipFill>
        <p:spPr>
          <a:xfrm>
            <a:off x="838200" y="1690688"/>
            <a:ext cx="2693276" cy="3949292"/>
          </a:xfrm>
          <a:prstGeom prst="rect">
            <a:avLst/>
          </a:prstGeom>
        </p:spPr>
      </p:pic>
      <p:pic>
        <p:nvPicPr>
          <p:cNvPr id="9" name="Picture 8">
            <a:extLst>
              <a:ext uri="{FF2B5EF4-FFF2-40B4-BE49-F238E27FC236}">
                <a16:creationId xmlns:a16="http://schemas.microsoft.com/office/drawing/2014/main" id="{DC49659E-E041-9727-26C2-A3CF6E0C007A}"/>
              </a:ext>
            </a:extLst>
          </p:cNvPr>
          <p:cNvPicPr>
            <a:picLocks noChangeAspect="1"/>
          </p:cNvPicPr>
          <p:nvPr/>
        </p:nvPicPr>
        <p:blipFill>
          <a:blip r:embed="rId4">
            <a:alphaModFix amt="50000"/>
          </a:blip>
          <a:stretch>
            <a:fillRect/>
          </a:stretch>
        </p:blipFill>
        <p:spPr>
          <a:xfrm>
            <a:off x="4411207" y="1554053"/>
            <a:ext cx="2967055" cy="4194060"/>
          </a:xfrm>
          <a:prstGeom prst="rect">
            <a:avLst/>
          </a:prstGeom>
        </p:spPr>
      </p:pic>
      <p:sp>
        <p:nvSpPr>
          <p:cNvPr id="10" name="TextBox 9">
            <a:extLst>
              <a:ext uri="{FF2B5EF4-FFF2-40B4-BE49-F238E27FC236}">
                <a16:creationId xmlns:a16="http://schemas.microsoft.com/office/drawing/2014/main" id="{ABE399D9-028A-A2E3-36A9-5BE6B452D875}"/>
              </a:ext>
            </a:extLst>
          </p:cNvPr>
          <p:cNvSpPr txBox="1"/>
          <p:nvPr/>
        </p:nvSpPr>
        <p:spPr>
          <a:xfrm>
            <a:off x="1864878" y="5748112"/>
            <a:ext cx="639919" cy="246221"/>
          </a:xfrm>
          <a:prstGeom prst="rect">
            <a:avLst/>
          </a:prstGeom>
          <a:noFill/>
        </p:spPr>
        <p:txBody>
          <a:bodyPr wrap="none" rtlCol="0">
            <a:spAutoFit/>
          </a:bodyPr>
          <a:lstStyle/>
          <a:p>
            <a:r>
              <a:rPr lang="en-DE" sz="1000" dirty="0"/>
              <a:t>Crop out</a:t>
            </a:r>
          </a:p>
        </p:txBody>
      </p:sp>
      <p:sp>
        <p:nvSpPr>
          <p:cNvPr id="11" name="TextBox 10">
            <a:extLst>
              <a:ext uri="{FF2B5EF4-FFF2-40B4-BE49-F238E27FC236}">
                <a16:creationId xmlns:a16="http://schemas.microsoft.com/office/drawing/2014/main" id="{8AEAD3BA-D6AA-D1C9-2CEE-316184945E85}"/>
              </a:ext>
            </a:extLst>
          </p:cNvPr>
          <p:cNvSpPr txBox="1"/>
          <p:nvPr/>
        </p:nvSpPr>
        <p:spPr>
          <a:xfrm>
            <a:off x="9557084" y="5748113"/>
            <a:ext cx="651140" cy="246221"/>
          </a:xfrm>
          <a:prstGeom prst="rect">
            <a:avLst/>
          </a:prstGeom>
          <a:noFill/>
        </p:spPr>
        <p:txBody>
          <a:bodyPr wrap="none" rtlCol="0">
            <a:spAutoFit/>
          </a:bodyPr>
          <a:lstStyle/>
          <a:p>
            <a:r>
              <a:rPr lang="en-GB" sz="1000" dirty="0"/>
              <a:t>F</a:t>
            </a:r>
            <a:r>
              <a:rPr lang="en-DE" sz="1000" dirty="0"/>
              <a:t>ull page</a:t>
            </a:r>
          </a:p>
        </p:txBody>
      </p:sp>
    </p:spTree>
    <p:extLst>
      <p:ext uri="{BB962C8B-B14F-4D97-AF65-F5344CB8AC3E}">
        <p14:creationId xmlns:p14="http://schemas.microsoft.com/office/powerpoint/2010/main" val="1764064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3FA4D-574C-CD8A-90AE-A0962BCFFE55}"/>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72FCEEDC-38A8-9F52-95B3-3A6511334A06}"/>
              </a:ext>
            </a:extLst>
          </p:cNvPr>
          <p:cNvSpPr txBox="1"/>
          <p:nvPr/>
        </p:nvSpPr>
        <p:spPr>
          <a:xfrm>
            <a:off x="1863185" y="6492875"/>
            <a:ext cx="639919" cy="246221"/>
          </a:xfrm>
          <a:prstGeom prst="rect">
            <a:avLst/>
          </a:prstGeom>
          <a:noFill/>
        </p:spPr>
        <p:txBody>
          <a:bodyPr wrap="none" rtlCol="0">
            <a:spAutoFit/>
          </a:bodyPr>
          <a:lstStyle/>
          <a:p>
            <a:r>
              <a:rPr lang="en-DE" sz="1000" dirty="0"/>
              <a:t>Crop out</a:t>
            </a:r>
          </a:p>
        </p:txBody>
      </p:sp>
      <p:sp>
        <p:nvSpPr>
          <p:cNvPr id="11" name="TextBox 10">
            <a:extLst>
              <a:ext uri="{FF2B5EF4-FFF2-40B4-BE49-F238E27FC236}">
                <a16:creationId xmlns:a16="http://schemas.microsoft.com/office/drawing/2014/main" id="{6AB575A7-20E8-B663-E754-5E6FE7A77CA2}"/>
              </a:ext>
            </a:extLst>
          </p:cNvPr>
          <p:cNvSpPr txBox="1"/>
          <p:nvPr/>
        </p:nvSpPr>
        <p:spPr>
          <a:xfrm>
            <a:off x="9557083" y="6394797"/>
            <a:ext cx="651140" cy="246221"/>
          </a:xfrm>
          <a:prstGeom prst="rect">
            <a:avLst/>
          </a:prstGeom>
          <a:noFill/>
        </p:spPr>
        <p:txBody>
          <a:bodyPr wrap="none" rtlCol="0">
            <a:spAutoFit/>
          </a:bodyPr>
          <a:lstStyle/>
          <a:p>
            <a:r>
              <a:rPr lang="en-GB" sz="1000" dirty="0"/>
              <a:t>F</a:t>
            </a:r>
            <a:r>
              <a:rPr lang="en-DE" sz="1000" dirty="0"/>
              <a:t>ull page</a:t>
            </a:r>
          </a:p>
        </p:txBody>
      </p:sp>
      <p:pic>
        <p:nvPicPr>
          <p:cNvPr id="4" name="Picture 3">
            <a:extLst>
              <a:ext uri="{FF2B5EF4-FFF2-40B4-BE49-F238E27FC236}">
                <a16:creationId xmlns:a16="http://schemas.microsoft.com/office/drawing/2014/main" id="{7E62D26A-5A1D-0CF7-4D15-727E52E0A4CE}"/>
              </a:ext>
            </a:extLst>
          </p:cNvPr>
          <p:cNvPicPr>
            <a:picLocks noChangeAspect="1"/>
          </p:cNvPicPr>
          <p:nvPr/>
        </p:nvPicPr>
        <p:blipFill>
          <a:blip r:embed="rId2"/>
          <a:stretch>
            <a:fillRect/>
          </a:stretch>
        </p:blipFill>
        <p:spPr>
          <a:xfrm>
            <a:off x="5317961" y="97842"/>
            <a:ext cx="1082840" cy="6662316"/>
          </a:xfrm>
          <a:prstGeom prst="rect">
            <a:avLst/>
          </a:prstGeom>
        </p:spPr>
      </p:pic>
      <p:pic>
        <p:nvPicPr>
          <p:cNvPr id="13" name="Content Placeholder 12">
            <a:extLst>
              <a:ext uri="{FF2B5EF4-FFF2-40B4-BE49-F238E27FC236}">
                <a16:creationId xmlns:a16="http://schemas.microsoft.com/office/drawing/2014/main" id="{60DEE1A9-4CD2-1EC6-46D2-1FEE40BF0235}"/>
              </a:ext>
            </a:extLst>
          </p:cNvPr>
          <p:cNvPicPr>
            <a:picLocks noGrp="1" noChangeAspect="1"/>
          </p:cNvPicPr>
          <p:nvPr>
            <p:ph idx="1"/>
          </p:nvPr>
        </p:nvPicPr>
        <p:blipFill>
          <a:blip r:embed="rId3"/>
          <a:stretch>
            <a:fillRect/>
          </a:stretch>
        </p:blipFill>
        <p:spPr>
          <a:xfrm>
            <a:off x="9379584" y="216982"/>
            <a:ext cx="1006138" cy="6190397"/>
          </a:xfrm>
        </p:spPr>
      </p:pic>
      <p:pic>
        <p:nvPicPr>
          <p:cNvPr id="17" name="Picture 16">
            <a:extLst>
              <a:ext uri="{FF2B5EF4-FFF2-40B4-BE49-F238E27FC236}">
                <a16:creationId xmlns:a16="http://schemas.microsoft.com/office/drawing/2014/main" id="{64BBB605-F9F2-5F20-A4D1-5DD1284E1821}"/>
              </a:ext>
            </a:extLst>
          </p:cNvPr>
          <p:cNvPicPr>
            <a:picLocks noChangeAspect="1"/>
          </p:cNvPicPr>
          <p:nvPr/>
        </p:nvPicPr>
        <p:blipFill>
          <a:blip r:embed="rId4"/>
          <a:stretch>
            <a:fillRect/>
          </a:stretch>
        </p:blipFill>
        <p:spPr>
          <a:xfrm>
            <a:off x="1641724" y="250788"/>
            <a:ext cx="1082840" cy="6242087"/>
          </a:xfrm>
          <a:prstGeom prst="rect">
            <a:avLst/>
          </a:prstGeom>
        </p:spPr>
      </p:pic>
    </p:spTree>
    <p:extLst>
      <p:ext uri="{BB962C8B-B14F-4D97-AF65-F5344CB8AC3E}">
        <p14:creationId xmlns:p14="http://schemas.microsoft.com/office/powerpoint/2010/main" val="13886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546D0-9709-BD75-8499-075AB8C8F3D1}"/>
              </a:ext>
            </a:extLst>
          </p:cNvPr>
          <p:cNvSpPr>
            <a:spLocks noGrp="1"/>
          </p:cNvSpPr>
          <p:nvPr>
            <p:ph type="title"/>
          </p:nvPr>
        </p:nvSpPr>
        <p:spPr/>
        <p:txBody>
          <a:bodyPr/>
          <a:lstStyle/>
          <a:p>
            <a:r>
              <a:rPr lang="en-DE" dirty="0"/>
              <a:t>What about structure recognition?</a:t>
            </a:r>
          </a:p>
        </p:txBody>
      </p:sp>
      <p:pic>
        <p:nvPicPr>
          <p:cNvPr id="5" name="Content Placeholder 4">
            <a:extLst>
              <a:ext uri="{FF2B5EF4-FFF2-40B4-BE49-F238E27FC236}">
                <a16:creationId xmlns:a16="http://schemas.microsoft.com/office/drawing/2014/main" id="{B0D5CF93-4E21-AE80-E4C5-0BB7BF1EB626}"/>
              </a:ext>
            </a:extLst>
          </p:cNvPr>
          <p:cNvPicPr>
            <a:picLocks noGrp="1" noChangeAspect="1"/>
          </p:cNvPicPr>
          <p:nvPr>
            <p:ph idx="1"/>
          </p:nvPr>
        </p:nvPicPr>
        <p:blipFill>
          <a:blip r:embed="rId2"/>
          <a:stretch>
            <a:fillRect/>
          </a:stretch>
        </p:blipFill>
        <p:spPr>
          <a:xfrm>
            <a:off x="1462458" y="1690688"/>
            <a:ext cx="3017510" cy="4351338"/>
          </a:xfrm>
        </p:spPr>
      </p:pic>
      <p:pic>
        <p:nvPicPr>
          <p:cNvPr id="7" name="Picture 6">
            <a:extLst>
              <a:ext uri="{FF2B5EF4-FFF2-40B4-BE49-F238E27FC236}">
                <a16:creationId xmlns:a16="http://schemas.microsoft.com/office/drawing/2014/main" id="{F637A7C5-9B1B-8E3B-FD5C-AD0673804628}"/>
              </a:ext>
            </a:extLst>
          </p:cNvPr>
          <p:cNvPicPr>
            <a:picLocks noChangeAspect="1"/>
          </p:cNvPicPr>
          <p:nvPr/>
        </p:nvPicPr>
        <p:blipFill>
          <a:blip r:embed="rId3"/>
          <a:stretch>
            <a:fillRect/>
          </a:stretch>
        </p:blipFill>
        <p:spPr>
          <a:xfrm>
            <a:off x="4587245" y="1690688"/>
            <a:ext cx="3017510" cy="4351337"/>
          </a:xfrm>
          <a:prstGeom prst="rect">
            <a:avLst/>
          </a:prstGeom>
        </p:spPr>
      </p:pic>
      <p:pic>
        <p:nvPicPr>
          <p:cNvPr id="9" name="Picture 8">
            <a:extLst>
              <a:ext uri="{FF2B5EF4-FFF2-40B4-BE49-F238E27FC236}">
                <a16:creationId xmlns:a16="http://schemas.microsoft.com/office/drawing/2014/main" id="{42F04DF4-E1F6-E2E6-9F8B-F03B2765C434}"/>
              </a:ext>
            </a:extLst>
          </p:cNvPr>
          <p:cNvPicPr>
            <a:picLocks noChangeAspect="1"/>
          </p:cNvPicPr>
          <p:nvPr/>
        </p:nvPicPr>
        <p:blipFill>
          <a:blip r:embed="rId4"/>
          <a:stretch>
            <a:fillRect/>
          </a:stretch>
        </p:blipFill>
        <p:spPr>
          <a:xfrm>
            <a:off x="7712033" y="1690688"/>
            <a:ext cx="3017510" cy="4351337"/>
          </a:xfrm>
          <a:prstGeom prst="rect">
            <a:avLst/>
          </a:prstGeom>
        </p:spPr>
      </p:pic>
      <p:sp>
        <p:nvSpPr>
          <p:cNvPr id="10" name="TextBox 9">
            <a:extLst>
              <a:ext uri="{FF2B5EF4-FFF2-40B4-BE49-F238E27FC236}">
                <a16:creationId xmlns:a16="http://schemas.microsoft.com/office/drawing/2014/main" id="{6FDB31AE-51AB-6B7F-CF21-A9AE61659D90}"/>
              </a:ext>
            </a:extLst>
          </p:cNvPr>
          <p:cNvSpPr txBox="1"/>
          <p:nvPr/>
        </p:nvSpPr>
        <p:spPr>
          <a:xfrm>
            <a:off x="5215726" y="6308209"/>
            <a:ext cx="1760547" cy="369332"/>
          </a:xfrm>
          <a:prstGeom prst="rect">
            <a:avLst/>
          </a:prstGeom>
          <a:noFill/>
        </p:spPr>
        <p:txBody>
          <a:bodyPr wrap="none" rtlCol="0">
            <a:spAutoFit/>
          </a:bodyPr>
          <a:lstStyle/>
          <a:p>
            <a:r>
              <a:rPr lang="en-DE" dirty="0"/>
              <a:t>Not satisfying </a:t>
            </a:r>
            <a:r>
              <a:rPr lang="en-DE" dirty="0">
                <a:sym typeface="Wingdings" pitchFamily="2" charset="2"/>
              </a:rPr>
              <a:t></a:t>
            </a:r>
            <a:endParaRPr lang="en-DE" dirty="0"/>
          </a:p>
        </p:txBody>
      </p:sp>
    </p:spTree>
    <p:extLst>
      <p:ext uri="{BB962C8B-B14F-4D97-AF65-F5344CB8AC3E}">
        <p14:creationId xmlns:p14="http://schemas.microsoft.com/office/powerpoint/2010/main" val="3197805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C0706-D9DB-D6B3-1901-C6476CE24DD8}"/>
              </a:ext>
            </a:extLst>
          </p:cNvPr>
          <p:cNvSpPr>
            <a:spLocks noGrp="1"/>
          </p:cNvSpPr>
          <p:nvPr>
            <p:ph type="title"/>
          </p:nvPr>
        </p:nvSpPr>
        <p:spPr/>
        <p:txBody>
          <a:bodyPr/>
          <a:lstStyle/>
          <a:p>
            <a:r>
              <a:rPr lang="en-DE" dirty="0"/>
              <a:t>Und nun?</a:t>
            </a:r>
          </a:p>
        </p:txBody>
      </p:sp>
      <p:pic>
        <p:nvPicPr>
          <p:cNvPr id="5" name="Content Placeholder 4">
            <a:extLst>
              <a:ext uri="{FF2B5EF4-FFF2-40B4-BE49-F238E27FC236}">
                <a16:creationId xmlns:a16="http://schemas.microsoft.com/office/drawing/2014/main" id="{153C5CF0-856A-6B87-E15A-DDCB08BC2167}"/>
              </a:ext>
            </a:extLst>
          </p:cNvPr>
          <p:cNvPicPr>
            <a:picLocks noGrp="1" noChangeAspect="1"/>
          </p:cNvPicPr>
          <p:nvPr>
            <p:ph idx="1"/>
          </p:nvPr>
        </p:nvPicPr>
        <p:blipFill>
          <a:blip r:embed="rId2"/>
          <a:srcRect b="81320"/>
          <a:stretch/>
        </p:blipFill>
        <p:spPr>
          <a:xfrm>
            <a:off x="228598" y="1690688"/>
            <a:ext cx="2209801" cy="2380712"/>
          </a:xfrm>
        </p:spPr>
      </p:pic>
      <p:pic>
        <p:nvPicPr>
          <p:cNvPr id="7" name="Picture 6">
            <a:extLst>
              <a:ext uri="{FF2B5EF4-FFF2-40B4-BE49-F238E27FC236}">
                <a16:creationId xmlns:a16="http://schemas.microsoft.com/office/drawing/2014/main" id="{A3F57472-B802-6EFC-2427-887940665D9B}"/>
              </a:ext>
            </a:extLst>
          </p:cNvPr>
          <p:cNvPicPr>
            <a:picLocks noChangeAspect="1"/>
          </p:cNvPicPr>
          <p:nvPr/>
        </p:nvPicPr>
        <p:blipFill>
          <a:blip r:embed="rId3"/>
          <a:stretch>
            <a:fillRect/>
          </a:stretch>
        </p:blipFill>
        <p:spPr>
          <a:xfrm>
            <a:off x="3909849" y="2384246"/>
            <a:ext cx="3543190" cy="993593"/>
          </a:xfrm>
          <a:prstGeom prst="rect">
            <a:avLst/>
          </a:prstGeom>
        </p:spPr>
      </p:pic>
      <p:cxnSp>
        <p:nvCxnSpPr>
          <p:cNvPr id="9" name="Straight Arrow Connector 8">
            <a:extLst>
              <a:ext uri="{FF2B5EF4-FFF2-40B4-BE49-F238E27FC236}">
                <a16:creationId xmlns:a16="http://schemas.microsoft.com/office/drawing/2014/main" id="{2C8846DC-7FA8-4835-D2CF-519469A71B4E}"/>
              </a:ext>
            </a:extLst>
          </p:cNvPr>
          <p:cNvCxnSpPr/>
          <p:nvPr/>
        </p:nvCxnSpPr>
        <p:spPr>
          <a:xfrm>
            <a:off x="2680138" y="2881043"/>
            <a:ext cx="98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A6D577E-3C33-CBA9-2046-6AD4CFF44F94}"/>
              </a:ext>
            </a:extLst>
          </p:cNvPr>
          <p:cNvSpPr txBox="1"/>
          <p:nvPr/>
        </p:nvSpPr>
        <p:spPr>
          <a:xfrm>
            <a:off x="2141404" y="4587049"/>
            <a:ext cx="7909191" cy="646331"/>
          </a:xfrm>
          <a:prstGeom prst="rect">
            <a:avLst/>
          </a:prstGeom>
          <a:noFill/>
        </p:spPr>
        <p:txBody>
          <a:bodyPr wrap="square">
            <a:spAutoFit/>
          </a:bodyPr>
          <a:lstStyle/>
          <a:p>
            <a:r>
              <a:rPr lang="en-DE" sz="1200" dirty="0"/>
              <a:t>Nachdem wir nun wirklich nur noch den Tabellenkorpus zum Segmentieren verwenden, können wir uns "sicher" sein, dass der Median alle Zellenhöhen unsere gesuchte Zellenhöhe ist. Bedeutet wir können die Ausreißerzellen dementsprechend weiter segmentieren. </a:t>
            </a:r>
          </a:p>
        </p:txBody>
      </p:sp>
      <p:pic>
        <p:nvPicPr>
          <p:cNvPr id="17" name="Picture 16">
            <a:extLst>
              <a:ext uri="{FF2B5EF4-FFF2-40B4-BE49-F238E27FC236}">
                <a16:creationId xmlns:a16="http://schemas.microsoft.com/office/drawing/2014/main" id="{11591977-46C0-C5F2-8ED9-82D22C8F17ED}"/>
              </a:ext>
            </a:extLst>
          </p:cNvPr>
          <p:cNvPicPr>
            <a:picLocks noChangeAspect="1"/>
          </p:cNvPicPr>
          <p:nvPr/>
        </p:nvPicPr>
        <p:blipFill>
          <a:blip r:embed="rId4"/>
          <a:stretch>
            <a:fillRect/>
          </a:stretch>
        </p:blipFill>
        <p:spPr>
          <a:xfrm>
            <a:off x="8924489" y="2206337"/>
            <a:ext cx="2318954" cy="355818"/>
          </a:xfrm>
          <a:prstGeom prst="rect">
            <a:avLst/>
          </a:prstGeom>
        </p:spPr>
      </p:pic>
      <p:pic>
        <p:nvPicPr>
          <p:cNvPr id="19" name="Picture 18">
            <a:extLst>
              <a:ext uri="{FF2B5EF4-FFF2-40B4-BE49-F238E27FC236}">
                <a16:creationId xmlns:a16="http://schemas.microsoft.com/office/drawing/2014/main" id="{507CA780-FE0F-B133-8617-310C0B1199C5}"/>
              </a:ext>
            </a:extLst>
          </p:cNvPr>
          <p:cNvPicPr>
            <a:picLocks noChangeAspect="1"/>
          </p:cNvPicPr>
          <p:nvPr/>
        </p:nvPicPr>
        <p:blipFill>
          <a:blip r:embed="rId5"/>
          <a:stretch>
            <a:fillRect/>
          </a:stretch>
        </p:blipFill>
        <p:spPr>
          <a:xfrm>
            <a:off x="8924490" y="3058438"/>
            <a:ext cx="2318954" cy="386492"/>
          </a:xfrm>
          <a:prstGeom prst="rect">
            <a:avLst/>
          </a:prstGeom>
        </p:spPr>
      </p:pic>
      <p:cxnSp>
        <p:nvCxnSpPr>
          <p:cNvPr id="20" name="Straight Arrow Connector 19">
            <a:extLst>
              <a:ext uri="{FF2B5EF4-FFF2-40B4-BE49-F238E27FC236}">
                <a16:creationId xmlns:a16="http://schemas.microsoft.com/office/drawing/2014/main" id="{5B0A94AA-57FC-7ACD-AC28-7A5B60E6892C}"/>
              </a:ext>
            </a:extLst>
          </p:cNvPr>
          <p:cNvCxnSpPr/>
          <p:nvPr/>
        </p:nvCxnSpPr>
        <p:spPr>
          <a:xfrm>
            <a:off x="7693728" y="2855976"/>
            <a:ext cx="98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8804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91</Words>
  <Application>Microsoft Macintosh PowerPoint</Application>
  <PresentationFormat>Widescreen</PresentationFormat>
  <Paragraphs>13</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-apple-system</vt:lpstr>
      <vt:lpstr>Arial</vt:lpstr>
      <vt:lpstr>Calibri</vt:lpstr>
      <vt:lpstr>Calibri Light</vt:lpstr>
      <vt:lpstr>Wingdings</vt:lpstr>
      <vt:lpstr>Office Theme</vt:lpstr>
      <vt:lpstr>TATR (table-transformer)</vt:lpstr>
      <vt:lpstr>Table Detection with PubTables-1M Model</vt:lpstr>
      <vt:lpstr>Comparison: Crop out table vs full page</vt:lpstr>
      <vt:lpstr>PowerPoint Presentation</vt:lpstr>
      <vt:lpstr>What about structure recognition?</vt:lpstr>
      <vt:lpstr>Und nun?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Scherer</dc:creator>
  <cp:lastModifiedBy>Robert Scherer</cp:lastModifiedBy>
  <cp:revision>1</cp:revision>
  <dcterms:created xsi:type="dcterms:W3CDTF">2024-11-16T11:48:57Z</dcterms:created>
  <dcterms:modified xsi:type="dcterms:W3CDTF">2024-11-16T13:25:20Z</dcterms:modified>
</cp:coreProperties>
</file>